
<file path=[Content_Types].xml><?xml version="1.0" encoding="utf-8"?>
<Types xmlns="http://schemas.openxmlformats.org/package/2006/content-types">
  <Default Extension="bmp" ContentType="image/bmp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58" r:id="rId2"/>
    <p:sldId id="360" r:id="rId3"/>
    <p:sldId id="361" r:id="rId4"/>
    <p:sldId id="362" r:id="rId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660"/>
  </p:normalViewPr>
  <p:slideViewPr>
    <p:cSldViewPr snapToGrid="0">
      <p:cViewPr varScale="1">
        <p:scale>
          <a:sx n="94" d="100"/>
          <a:sy n="94" d="100"/>
        </p:scale>
        <p:origin x="102" y="2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CD6E85-0536-4C5E-AA03-02B2CC7EA8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8E4BB5D-B47C-4B69-A626-0C8B8A6BCB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C7E56FC-9B1B-46BA-B2F8-51BB0246A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EFA63F-50CA-41C7-8E35-97ED2031A6FF}" type="datetimeFigureOut">
              <a:rPr lang="zh-CN" altLang="en-US" smtClean="0"/>
              <a:t>2022/4/26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B263B2A-D282-441F-8855-4B4ADC8BB4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B0C2512-9CB9-49C1-917A-14BE2BDCA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8CD1B-D58C-4953-AFAC-C09F2B2873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03072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920E83-CDAB-4995-BB0C-ACBF9CA4A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86E6041-B1ED-4A36-8773-D28C31EA08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8EFD697-40DC-4A73-8A05-18C647F257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EFA63F-50CA-41C7-8E35-97ED2031A6FF}" type="datetimeFigureOut">
              <a:rPr lang="zh-CN" altLang="en-US" smtClean="0"/>
              <a:t>2022/4/26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1F7D832-695F-4AFC-B906-F04FC226FE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8D5D11A-BDFA-4B70-9DDC-B6692C383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8CD1B-D58C-4953-AFAC-C09F2B2873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94520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0209E849-146A-44D7-8EEE-6F8ED21CA7B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54E95FD-4109-4F4B-9ED7-2B8AE2ECA7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C4E818C-B41F-481E-92A5-57605B3A7B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EFA63F-50CA-41C7-8E35-97ED2031A6FF}" type="datetimeFigureOut">
              <a:rPr lang="zh-CN" altLang="en-US" smtClean="0"/>
              <a:t>2022/4/26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3E99F12-D91B-4EB4-9509-43124C8F50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E2DB924-6941-4C39-8A4F-6155C2D915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8CD1B-D58C-4953-AFAC-C09F2B2873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87201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354112-2156-417F-B573-657ED0FB92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E20B9B9-C82E-4111-A46D-604B84C34C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CC39AB7-838C-4D7A-8CD2-C1154363C5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EFA63F-50CA-41C7-8E35-97ED2031A6FF}" type="datetimeFigureOut">
              <a:rPr lang="zh-CN" altLang="en-US" smtClean="0"/>
              <a:t>2022/4/26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0B53BBD-5CF1-4A2E-A63E-5BC3F447C8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FEB543F-D87F-41DF-B5DC-C188B77079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8CD1B-D58C-4953-AFAC-C09F2B2873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0822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9F2F545-1C40-470C-AB73-3C6C174DBE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0728AB5-D934-4CB8-9F43-7AFCEF3626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F90EFAF-4952-4B20-99EF-8AD2D95918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EFA63F-50CA-41C7-8E35-97ED2031A6FF}" type="datetimeFigureOut">
              <a:rPr lang="zh-CN" altLang="en-US" smtClean="0"/>
              <a:t>2022/4/26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2FEC854-096F-433C-BACD-000685117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C46ADCC-8C96-4F4F-8D53-A4EA2034D6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8CD1B-D58C-4953-AFAC-C09F2B2873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69002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64476D0-B42D-42FB-A1F8-A4C1067091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E79E38C-4974-465C-BF2B-CF5833EDC4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8E67222-3823-4EB8-A3F2-27A91C0DB0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A23B83F-C552-465E-B41F-AB1857578E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EFA63F-50CA-41C7-8E35-97ED2031A6FF}" type="datetimeFigureOut">
              <a:rPr lang="zh-CN" altLang="en-US" smtClean="0"/>
              <a:t>2022/4/26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95FAB02-223F-4152-8F5F-B8AFF4A716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9B8F537-EE8D-492A-934B-BFD576E49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8CD1B-D58C-4953-AFAC-C09F2B2873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66024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8BC402-0CD2-4C85-9D7C-24FB6537A9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F561015-1E5F-4FBE-A912-AA8DB8B375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E490B36-DC6E-40EE-8FAA-5E738C475E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CF6FF799-772A-4DF7-9B5A-0B2C7BFD432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163CBFA8-F03B-4F26-BB8B-9A39428792C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446FD1F0-C573-4E39-8824-4F2DE11205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EFA63F-50CA-41C7-8E35-97ED2031A6FF}" type="datetimeFigureOut">
              <a:rPr lang="zh-CN" altLang="en-US" smtClean="0"/>
              <a:t>2022/4/26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2D902113-023C-4956-9025-745351DA25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40336977-596F-49BC-A541-50206947AA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8CD1B-D58C-4953-AFAC-C09F2B2873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44606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3F9547F-493B-4379-9116-04CE2FCFA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8F071C2-1F4A-4341-AE8D-8D9EA05B3A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EFA63F-50CA-41C7-8E35-97ED2031A6FF}" type="datetimeFigureOut">
              <a:rPr lang="zh-CN" altLang="en-US" smtClean="0"/>
              <a:t>2022/4/26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F3C0ECF-587A-4421-9F02-D0DD672FD2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7608AD7-B72A-455A-A0D0-0436F5578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8CD1B-D58C-4953-AFAC-C09F2B2873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18709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D88BC53-C61F-4A7C-858B-4DFEE6091B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EFA63F-50CA-41C7-8E35-97ED2031A6FF}" type="datetimeFigureOut">
              <a:rPr lang="zh-CN" altLang="en-US" smtClean="0"/>
              <a:t>2022/4/26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211773B8-3EE4-46D0-8539-CF49201590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B71661A-7F29-49A0-AC5C-5C64241FCF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8CD1B-D58C-4953-AFAC-C09F2B2873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9818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1B8F33-9C7D-4B9A-BA7C-2B0C68B0C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85255F3-971F-4C21-BFE2-41E5A7D61B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2BE0941-EA1D-4975-9E14-000C82D99A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D1D6B2B-C157-4330-98BE-61E66642C3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EFA63F-50CA-41C7-8E35-97ED2031A6FF}" type="datetimeFigureOut">
              <a:rPr lang="zh-CN" altLang="en-US" smtClean="0"/>
              <a:t>2022/4/26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4F51EFA-5135-4950-9FA2-EB7B262372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5CB406B-E7CD-413A-AE9C-DADE494CB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8CD1B-D58C-4953-AFAC-C09F2B2873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06759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524A8C-76F2-43D8-A9AC-4C28B2A9D2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7D726B29-8E1D-44DC-8EBA-46977F77C43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C322D31-F949-40D2-A31D-4974AC6F5E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18262D4-0E2D-4BD1-A9D8-00AC59A743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EFA63F-50CA-41C7-8E35-97ED2031A6FF}" type="datetimeFigureOut">
              <a:rPr lang="zh-CN" altLang="en-US" smtClean="0"/>
              <a:t>2022/4/26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A6236FD-957E-4312-B64C-0E9446C32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2595E8A-DBC0-4BB2-95AD-B2BCDFC4D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8CD1B-D58C-4953-AFAC-C09F2B2873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3816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06AC5885-E892-4DBA-B634-C3D387DCF4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BEC2E74-71C5-42F0-947F-3DE7257B6B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F33FEF3-60BA-4AEE-8E7F-941F720225E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EFA63F-50CA-41C7-8E35-97ED2031A6FF}" type="datetimeFigureOut">
              <a:rPr lang="zh-CN" altLang="en-US" smtClean="0"/>
              <a:t>2022/4/26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785FA5C-5647-4FE5-A1E6-C772D11157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1D40AC9-8BEB-48F9-BE84-783C615635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38CD1B-D58C-4953-AFAC-C09F2B2873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1164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docs.unity3d.com/Manual/CameraRays.html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bmp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椭圆 18">
            <a:extLst>
              <a:ext uri="{FF2B5EF4-FFF2-40B4-BE49-F238E27FC236}">
                <a16:creationId xmlns:a16="http://schemas.microsoft.com/office/drawing/2014/main" id="{7D963989-EE92-4A5E-968D-D0A24A605EE1}"/>
              </a:ext>
            </a:extLst>
          </p:cNvPr>
          <p:cNvSpPr/>
          <p:nvPr/>
        </p:nvSpPr>
        <p:spPr>
          <a:xfrm>
            <a:off x="478657" y="251812"/>
            <a:ext cx="621615" cy="621615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占位符 3">
            <a:extLst>
              <a:ext uri="{FF2B5EF4-FFF2-40B4-BE49-F238E27FC236}">
                <a16:creationId xmlns:a16="http://schemas.microsoft.com/office/drawing/2014/main" id="{7BD63EB6-5DDC-4B73-8A84-7D2ADB1E61DF}"/>
              </a:ext>
            </a:extLst>
          </p:cNvPr>
          <p:cNvSpPr txBox="1">
            <a:spLocks/>
          </p:cNvSpPr>
          <p:nvPr/>
        </p:nvSpPr>
        <p:spPr>
          <a:xfrm>
            <a:off x="673348" y="349372"/>
            <a:ext cx="7204559" cy="42649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3600" dirty="0">
                <a:solidFill>
                  <a:srgbClr val="004C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相机模型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1F1A916-2171-41E1-AE77-B7F01DF745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176" y="1000031"/>
            <a:ext cx="3791898" cy="1958713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859F3247-E480-4305-AC6C-1F75179BA5B7}"/>
              </a:ext>
            </a:extLst>
          </p:cNvPr>
          <p:cNvSpPr txBox="1"/>
          <p:nvPr/>
        </p:nvSpPr>
        <p:spPr>
          <a:xfrm>
            <a:off x="2344268" y="2913874"/>
            <a:ext cx="1725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小孔成像焦距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9736EF3-ED1E-4141-BD5B-73FC225D69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720"/>
            <a:ext cx="5712768" cy="309769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868C9281-BEF8-4324-8D35-5958D2BCB1D9}"/>
              </a:ext>
            </a:extLst>
          </p:cNvPr>
          <p:cNvSpPr txBox="1"/>
          <p:nvPr/>
        </p:nvSpPr>
        <p:spPr>
          <a:xfrm>
            <a:off x="3312251" y="6020389"/>
            <a:ext cx="1152880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sz="1200" dirty="0"/>
              <a:t>相机成像焦距</a:t>
            </a:r>
            <a:r>
              <a:rPr lang="en-US" altLang="zh-CN" sz="1200" dirty="0"/>
              <a:t>f</a:t>
            </a:r>
            <a:endParaRPr lang="zh-CN" alt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CDF60751-1403-4A89-BB86-B2CC3A6CE37A}"/>
                  </a:ext>
                </a:extLst>
              </p:cNvPr>
              <p:cNvSpPr txBox="1"/>
              <p:nvPr/>
            </p:nvSpPr>
            <p:spPr>
              <a:xfrm>
                <a:off x="3812972" y="6441669"/>
                <a:ext cx="134389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/>
                  <a:t>成像焦距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en-US" i="1" dirty="0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i="1" dirty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zh-CN" altLang="en-US" i="0" dirty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CDF60751-1403-4A89-BB86-B2CC3A6CE3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2972" y="6441669"/>
                <a:ext cx="1343894" cy="369332"/>
              </a:xfrm>
              <a:prstGeom prst="rect">
                <a:avLst/>
              </a:prstGeom>
              <a:blipFill>
                <a:blip r:embed="rId4"/>
                <a:stretch>
                  <a:fillRect l="-3620" t="-10000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图片 12">
            <a:extLst>
              <a:ext uri="{FF2B5EF4-FFF2-40B4-BE49-F238E27FC236}">
                <a16:creationId xmlns:a16="http://schemas.microsoft.com/office/drawing/2014/main" id="{EB1B65EF-E0C8-4E28-B5AF-F608D898D3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2241" y="251812"/>
            <a:ext cx="5718361" cy="2476627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2B243465-3D09-401B-BEEC-DADCEE324D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3760587"/>
            <a:ext cx="6095999" cy="2536801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00B53B85-0A1A-4F35-910D-F6E0C4707364}"/>
              </a:ext>
            </a:extLst>
          </p:cNvPr>
          <p:cNvSpPr txBox="1"/>
          <p:nvPr/>
        </p:nvSpPr>
        <p:spPr>
          <a:xfrm>
            <a:off x="8257423" y="278098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小孔成像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C235E6B-BD54-4614-92FE-ED0E2E0277FC}"/>
              </a:ext>
            </a:extLst>
          </p:cNvPr>
          <p:cNvSpPr txBox="1"/>
          <p:nvPr/>
        </p:nvSpPr>
        <p:spPr>
          <a:xfrm>
            <a:off x="8752715" y="628975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镜头成像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6313F9B0-FE60-42FF-B415-EEDB96E44340}"/>
                  </a:ext>
                </a:extLst>
              </p:cNvPr>
              <p:cNvSpPr txBox="1"/>
              <p:nvPr/>
            </p:nvSpPr>
            <p:spPr>
              <a:xfrm>
                <a:off x="4288875" y="1334498"/>
                <a:ext cx="1360565" cy="66133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CN" alt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den>
                      </m:f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</m:den>
                      </m:f>
                      <m:r>
                        <a:rPr lang="zh-CN" altLang="en-US" i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6313F9B0-FE60-42FF-B415-EEDB96E443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8875" y="1334498"/>
                <a:ext cx="1360565" cy="66133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DB4A01FB-4263-4B29-AA15-15156E18E2FC}"/>
                  </a:ext>
                </a:extLst>
              </p:cNvPr>
              <p:cNvSpPr txBox="1"/>
              <p:nvPr/>
            </p:nvSpPr>
            <p:spPr>
              <a:xfrm>
                <a:off x="4455099" y="2114806"/>
                <a:ext cx="729943" cy="5690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CN" alt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CN" altLang="en-US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den>
                      </m:f>
                      <m:r>
                        <a:rPr lang="zh-CN" altLang="en-US" i="0">
                          <a:latin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DB4A01FB-4263-4B29-AA15-15156E18E2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5099" y="2114806"/>
                <a:ext cx="729943" cy="56900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925199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椭圆 18">
            <a:extLst>
              <a:ext uri="{FF2B5EF4-FFF2-40B4-BE49-F238E27FC236}">
                <a16:creationId xmlns:a16="http://schemas.microsoft.com/office/drawing/2014/main" id="{7D963989-EE92-4A5E-968D-D0A24A605EE1}"/>
              </a:ext>
            </a:extLst>
          </p:cNvPr>
          <p:cNvSpPr/>
          <p:nvPr/>
        </p:nvSpPr>
        <p:spPr>
          <a:xfrm>
            <a:off x="478657" y="251812"/>
            <a:ext cx="621615" cy="621615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占位符 3">
            <a:extLst>
              <a:ext uri="{FF2B5EF4-FFF2-40B4-BE49-F238E27FC236}">
                <a16:creationId xmlns:a16="http://schemas.microsoft.com/office/drawing/2014/main" id="{7BD63EB6-5DDC-4B73-8A84-7D2ADB1E61DF}"/>
              </a:ext>
            </a:extLst>
          </p:cNvPr>
          <p:cNvSpPr txBox="1">
            <a:spLocks/>
          </p:cNvSpPr>
          <p:nvPr/>
        </p:nvSpPr>
        <p:spPr>
          <a:xfrm>
            <a:off x="673349" y="349372"/>
            <a:ext cx="3703342" cy="42649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3600" dirty="0">
                <a:solidFill>
                  <a:srgbClr val="004C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相机光线</a:t>
            </a:r>
          </a:p>
        </p:txBody>
      </p:sp>
      <p:sp>
        <p:nvSpPr>
          <p:cNvPr id="6" name="文本框 5">
            <a:hlinkClick r:id="rId2"/>
            <a:extLst>
              <a:ext uri="{FF2B5EF4-FFF2-40B4-BE49-F238E27FC236}">
                <a16:creationId xmlns:a16="http://schemas.microsoft.com/office/drawing/2014/main" id="{BFF3AC29-D88B-4E03-B9D9-2D5EAFD99895}"/>
              </a:ext>
            </a:extLst>
          </p:cNvPr>
          <p:cNvSpPr txBox="1"/>
          <p:nvPr/>
        </p:nvSpPr>
        <p:spPr>
          <a:xfrm>
            <a:off x="599014" y="1493413"/>
            <a:ext cx="669843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2400" b="1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Rays from the Camera</a:t>
            </a:r>
          </a:p>
          <a:p>
            <a:pPr algn="l"/>
            <a:endParaRPr lang="en-US" altLang="zh-CN" b="1" i="0" dirty="0">
              <a:solidFill>
                <a:srgbClr val="1B2229"/>
              </a:solidFill>
              <a:effectLst/>
              <a:latin typeface="Roboto" panose="02000000000000000000" pitchFamily="2" charset="0"/>
            </a:endParaRPr>
          </a:p>
          <a:p>
            <a:pPr algn="l"/>
            <a:r>
              <a:rPr lang="en-US" altLang="zh-CN" i="0" dirty="0">
                <a:effectLst/>
                <a:latin typeface="Roboto" panose="02000000000000000000" pitchFamily="2" charset="0"/>
              </a:rPr>
              <a:t>In the section Understanding the View Frustum, it was explained that any point in the camera’s view corresponds to a line in world space</a:t>
            </a:r>
            <a:r>
              <a:rPr lang="en-US" altLang="zh-CN" dirty="0">
                <a:latin typeface="Roboto" panose="02000000000000000000" pitchFamily="2" charset="0"/>
              </a:rPr>
              <a:t>.			</a:t>
            </a:r>
            <a:endParaRPr lang="en-US" altLang="zh-CN" i="0" dirty="0">
              <a:effectLst/>
              <a:latin typeface="Roboto" panose="02000000000000000000" pitchFamily="2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34CE1CC-3C1E-4290-95C1-1217183572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348" y="3213716"/>
            <a:ext cx="5278374" cy="2664503"/>
          </a:xfrm>
          <a:prstGeom prst="rect">
            <a:avLst/>
          </a:prstGeom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2DBE010B-698E-468B-B07A-101D3AF5FC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383" y="251812"/>
            <a:ext cx="7473543" cy="1546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E06D13C2-1DCD-4618-928F-81AF920962DE}"/>
              </a:ext>
            </a:extLst>
          </p:cNvPr>
          <p:cNvSpPr txBox="1"/>
          <p:nvPr/>
        </p:nvSpPr>
        <p:spPr>
          <a:xfrm>
            <a:off x="8277985" y="2552570"/>
            <a:ext cx="2492990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dirty="0"/>
              <a:t>相机、世界坐标系转换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25138A2C-2E21-4A05-A9FF-CC192E4F8840}"/>
              </a:ext>
            </a:extLst>
          </p:cNvPr>
          <p:cNvSpPr txBox="1"/>
          <p:nvPr/>
        </p:nvSpPr>
        <p:spPr>
          <a:xfrm>
            <a:off x="9085899" y="3135132"/>
            <a:ext cx="877163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dirty="0"/>
              <a:t>归一化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D65F9A3B-4270-4399-82E5-6D29B342ABBA}"/>
              </a:ext>
            </a:extLst>
          </p:cNvPr>
          <p:cNvSpPr txBox="1"/>
          <p:nvPr/>
        </p:nvSpPr>
        <p:spPr>
          <a:xfrm>
            <a:off x="9201315" y="3717694"/>
            <a:ext cx="646331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dirty="0"/>
              <a:t>畸变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E95251C7-78D4-4887-913E-85083F1D8816}"/>
              </a:ext>
            </a:extLst>
          </p:cNvPr>
          <p:cNvSpPr txBox="1"/>
          <p:nvPr/>
        </p:nvSpPr>
        <p:spPr>
          <a:xfrm>
            <a:off x="8970482" y="4300256"/>
            <a:ext cx="1107996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dirty="0"/>
              <a:t>反归一化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10C22A16-B28B-4E48-BBF3-EEAF5F61D7D4}"/>
              </a:ext>
            </a:extLst>
          </p:cNvPr>
          <p:cNvSpPr txBox="1"/>
          <p:nvPr/>
        </p:nvSpPr>
        <p:spPr>
          <a:xfrm>
            <a:off x="8286801" y="4882818"/>
            <a:ext cx="2475358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dirty="0"/>
              <a:t>相机内参变换点到</a:t>
            </a:r>
            <a:r>
              <a:rPr lang="en-US" altLang="zh-CN" dirty="0"/>
              <a:t>CCD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FF749195-641C-442E-A259-9A909B2676DE}"/>
              </a:ext>
            </a:extLst>
          </p:cNvPr>
          <p:cNvSpPr txBox="1"/>
          <p:nvPr/>
        </p:nvSpPr>
        <p:spPr>
          <a:xfrm>
            <a:off x="8970482" y="604794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像素坐标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13B4468-75E9-4347-B111-3BB8253C60D2}"/>
              </a:ext>
            </a:extLst>
          </p:cNvPr>
          <p:cNvSpPr txBox="1"/>
          <p:nvPr/>
        </p:nvSpPr>
        <p:spPr>
          <a:xfrm>
            <a:off x="8970482" y="197000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三维坐标</a:t>
            </a:r>
          </a:p>
        </p:txBody>
      </p: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1F4E289C-6898-4A09-9FD6-F22185684F9C}"/>
              </a:ext>
            </a:extLst>
          </p:cNvPr>
          <p:cNvCxnSpPr>
            <a:stCxn id="13" idx="2"/>
            <a:endCxn id="11" idx="0"/>
          </p:cNvCxnSpPr>
          <p:nvPr/>
        </p:nvCxnSpPr>
        <p:spPr>
          <a:xfrm>
            <a:off x="9524480" y="2339340"/>
            <a:ext cx="0" cy="2132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40331AFE-13E9-458F-ACFA-9AADD1ED82BD}"/>
              </a:ext>
            </a:extLst>
          </p:cNvPr>
          <p:cNvCxnSpPr>
            <a:stCxn id="11" idx="2"/>
            <a:endCxn id="14" idx="0"/>
          </p:cNvCxnSpPr>
          <p:nvPr/>
        </p:nvCxnSpPr>
        <p:spPr>
          <a:xfrm>
            <a:off x="9524480" y="2921902"/>
            <a:ext cx="1" cy="2132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9380D900-3ACF-47EC-A661-616A699CA2D7}"/>
              </a:ext>
            </a:extLst>
          </p:cNvPr>
          <p:cNvCxnSpPr>
            <a:stCxn id="14" idx="2"/>
            <a:endCxn id="15" idx="0"/>
          </p:cNvCxnSpPr>
          <p:nvPr/>
        </p:nvCxnSpPr>
        <p:spPr>
          <a:xfrm>
            <a:off x="9524481" y="3504464"/>
            <a:ext cx="0" cy="2132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C8E3FBCF-41E9-480C-9450-5A84F8F5A17D}"/>
              </a:ext>
            </a:extLst>
          </p:cNvPr>
          <p:cNvCxnSpPr>
            <a:cxnSpLocks/>
            <a:stCxn id="15" idx="2"/>
            <a:endCxn id="16" idx="0"/>
          </p:cNvCxnSpPr>
          <p:nvPr/>
        </p:nvCxnSpPr>
        <p:spPr>
          <a:xfrm flipH="1">
            <a:off x="9524480" y="4087026"/>
            <a:ext cx="1" cy="2132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6CA4F01E-2473-401F-8031-656A7C03FD45}"/>
              </a:ext>
            </a:extLst>
          </p:cNvPr>
          <p:cNvCxnSpPr>
            <a:stCxn id="16" idx="2"/>
            <a:endCxn id="17" idx="0"/>
          </p:cNvCxnSpPr>
          <p:nvPr/>
        </p:nvCxnSpPr>
        <p:spPr>
          <a:xfrm>
            <a:off x="9524480" y="4669588"/>
            <a:ext cx="0" cy="2132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>
            <a:extLst>
              <a:ext uri="{FF2B5EF4-FFF2-40B4-BE49-F238E27FC236}">
                <a16:creationId xmlns:a16="http://schemas.microsoft.com/office/drawing/2014/main" id="{0C480626-7ECA-4AA2-8E83-E0D558FCE5B5}"/>
              </a:ext>
            </a:extLst>
          </p:cNvPr>
          <p:cNvSpPr txBox="1"/>
          <p:nvPr/>
        </p:nvSpPr>
        <p:spPr>
          <a:xfrm>
            <a:off x="9085898" y="5466363"/>
            <a:ext cx="877163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dirty="0"/>
              <a:t>归一化</a:t>
            </a:r>
          </a:p>
        </p:txBody>
      </p:sp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57CA1F35-FEC7-4E52-9BBF-11601874C484}"/>
              </a:ext>
            </a:extLst>
          </p:cNvPr>
          <p:cNvCxnSpPr>
            <a:stCxn id="17" idx="2"/>
            <a:endCxn id="36" idx="0"/>
          </p:cNvCxnSpPr>
          <p:nvPr/>
        </p:nvCxnSpPr>
        <p:spPr>
          <a:xfrm>
            <a:off x="9524480" y="5252150"/>
            <a:ext cx="0" cy="2142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12A40BD5-3F95-4C4F-99E9-42626E47C74E}"/>
              </a:ext>
            </a:extLst>
          </p:cNvPr>
          <p:cNvCxnSpPr>
            <a:stCxn id="36" idx="2"/>
            <a:endCxn id="12" idx="0"/>
          </p:cNvCxnSpPr>
          <p:nvPr/>
        </p:nvCxnSpPr>
        <p:spPr>
          <a:xfrm>
            <a:off x="9524480" y="5835695"/>
            <a:ext cx="0" cy="2122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159FF288-90D9-40C0-93F5-8E38733830CD}"/>
              </a:ext>
            </a:extLst>
          </p:cNvPr>
          <p:cNvSpPr txBox="1"/>
          <p:nvPr/>
        </p:nvSpPr>
        <p:spPr>
          <a:xfrm>
            <a:off x="673348" y="6194394"/>
            <a:ext cx="60943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镜头畸变</a:t>
            </a:r>
            <a:r>
              <a:rPr lang="en-US" altLang="zh-CN" dirty="0"/>
              <a:t>: 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镜头的边缘部分和中心部分的放大倍率不一样</a:t>
            </a:r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61B8BE9-C3B0-4683-B8E6-56506018304C}"/>
              </a:ext>
            </a:extLst>
          </p:cNvPr>
          <p:cNvSpPr txBox="1"/>
          <p:nvPr/>
        </p:nvSpPr>
        <p:spPr>
          <a:xfrm>
            <a:off x="5793812" y="3462689"/>
            <a:ext cx="24929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Rays from camera </a:t>
            </a:r>
            <a:r>
              <a:rPr lang="zh-CN" altLang="en-US" b="1" dirty="0">
                <a:solidFill>
                  <a:srgbClr val="FF0000"/>
                </a:solidFill>
              </a:rPr>
              <a:t>时，给定的像素坐标一定要为整数</a:t>
            </a:r>
          </a:p>
        </p:txBody>
      </p:sp>
    </p:spTree>
    <p:extLst>
      <p:ext uri="{BB962C8B-B14F-4D97-AF65-F5344CB8AC3E}">
        <p14:creationId xmlns:p14="http://schemas.microsoft.com/office/powerpoint/2010/main" val="1207072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96D8A27F-C47D-45D5-8BEF-54848BA55D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009" y="659167"/>
            <a:ext cx="3955640" cy="2769833"/>
          </a:xfrm>
          <a:prstGeom prst="rect">
            <a:avLst/>
          </a:prstGeom>
        </p:spPr>
      </p:pic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34470C6E-6FA1-482E-9B9B-43C0A1D958CF}"/>
              </a:ext>
            </a:extLst>
          </p:cNvPr>
          <p:cNvCxnSpPr>
            <a:cxnSpLocks/>
          </p:cNvCxnSpPr>
          <p:nvPr/>
        </p:nvCxnSpPr>
        <p:spPr>
          <a:xfrm flipV="1">
            <a:off x="630315" y="443884"/>
            <a:ext cx="1749409" cy="88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F02626D2-FF27-44EF-9214-69CB70601021}"/>
              </a:ext>
            </a:extLst>
          </p:cNvPr>
          <p:cNvCxnSpPr/>
          <p:nvPr/>
        </p:nvCxnSpPr>
        <p:spPr>
          <a:xfrm>
            <a:off x="630315" y="452761"/>
            <a:ext cx="0" cy="17755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B015F29B-7BB5-4FCB-A193-2CA2E0CF4936}"/>
              </a:ext>
            </a:extLst>
          </p:cNvPr>
          <p:cNvSpPr txBox="1"/>
          <p:nvPr/>
        </p:nvSpPr>
        <p:spPr>
          <a:xfrm>
            <a:off x="2379724" y="259218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X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3EEC00E2-1FDA-4720-B3CF-CCE9B01155CE}"/>
              </a:ext>
            </a:extLst>
          </p:cNvPr>
          <p:cNvSpPr txBox="1"/>
          <p:nvPr/>
        </p:nvSpPr>
        <p:spPr>
          <a:xfrm>
            <a:off x="471457" y="2266528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Y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C77CC42D-20FB-42B7-AB79-2F7EBFBCB1BA}"/>
              </a:ext>
            </a:extLst>
          </p:cNvPr>
          <p:cNvSpPr txBox="1"/>
          <p:nvPr/>
        </p:nvSpPr>
        <p:spPr>
          <a:xfrm>
            <a:off x="228763" y="74552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相机像素坐标系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930F1938-730B-476F-AEE1-3567B35130BE}"/>
              </a:ext>
            </a:extLst>
          </p:cNvPr>
          <p:cNvSpPr txBox="1"/>
          <p:nvPr/>
        </p:nvSpPr>
        <p:spPr>
          <a:xfrm>
            <a:off x="2849181" y="186632"/>
            <a:ext cx="731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width</a:t>
            </a:r>
            <a:endParaRPr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182C8423-1479-4F2E-84B9-9331B954406C}"/>
              </a:ext>
            </a:extLst>
          </p:cNvPr>
          <p:cNvSpPr txBox="1"/>
          <p:nvPr/>
        </p:nvSpPr>
        <p:spPr>
          <a:xfrm>
            <a:off x="80874" y="2635860"/>
            <a:ext cx="81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height</a:t>
            </a:r>
            <a:endParaRPr lang="zh-CN" altLang="en-US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9969827F-CD94-4D46-9A60-9C4CB47B04EB}"/>
              </a:ext>
            </a:extLst>
          </p:cNvPr>
          <p:cNvSpPr txBox="1"/>
          <p:nvPr/>
        </p:nvSpPr>
        <p:spPr>
          <a:xfrm>
            <a:off x="3701988" y="184860"/>
            <a:ext cx="1138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(0,0) </a:t>
            </a:r>
            <a:r>
              <a:rPr lang="zh-CN" altLang="en-US" dirty="0"/>
              <a:t>开始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6778BB84-9DF6-4D74-9A58-A069C482F236}"/>
              </a:ext>
            </a:extLst>
          </p:cNvPr>
          <p:cNvSpPr txBox="1"/>
          <p:nvPr/>
        </p:nvSpPr>
        <p:spPr>
          <a:xfrm>
            <a:off x="5513334" y="133359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向量与平面交点</a:t>
            </a:r>
          </a:p>
        </p:txBody>
      </p: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07D9C0FD-F7B0-476D-B73C-7BE9A22434CD}"/>
              </a:ext>
            </a:extLst>
          </p:cNvPr>
          <p:cNvCxnSpPr>
            <a:cxnSpLocks/>
          </p:cNvCxnSpPr>
          <p:nvPr/>
        </p:nvCxnSpPr>
        <p:spPr>
          <a:xfrm>
            <a:off x="5246703" y="74552"/>
            <a:ext cx="0" cy="43661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BC9D5F9C-7D85-439F-A220-E4E738DD3AE0}"/>
              </a:ext>
            </a:extLst>
          </p:cNvPr>
          <p:cNvCxnSpPr>
            <a:cxnSpLocks/>
          </p:cNvCxnSpPr>
          <p:nvPr/>
        </p:nvCxnSpPr>
        <p:spPr>
          <a:xfrm>
            <a:off x="0" y="3701988"/>
            <a:ext cx="5246703" cy="242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平行四边形 25">
            <a:extLst>
              <a:ext uri="{FF2B5EF4-FFF2-40B4-BE49-F238E27FC236}">
                <a16:creationId xmlns:a16="http://schemas.microsoft.com/office/drawing/2014/main" id="{E4462494-9064-4BEE-92F4-969D04C4DE8B}"/>
              </a:ext>
            </a:extLst>
          </p:cNvPr>
          <p:cNvSpPr/>
          <p:nvPr/>
        </p:nvSpPr>
        <p:spPr>
          <a:xfrm>
            <a:off x="6370308" y="1309053"/>
            <a:ext cx="1887038" cy="1136342"/>
          </a:xfrm>
          <a:prstGeom prst="parallelogram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D1BDEEED-B23D-4276-9F0C-BCA067E45E25}"/>
              </a:ext>
            </a:extLst>
          </p:cNvPr>
          <p:cNvCxnSpPr/>
          <p:nvPr/>
        </p:nvCxnSpPr>
        <p:spPr>
          <a:xfrm flipH="1" flipV="1">
            <a:off x="6606359" y="997882"/>
            <a:ext cx="1189608" cy="16379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椭圆 28">
            <a:extLst>
              <a:ext uri="{FF2B5EF4-FFF2-40B4-BE49-F238E27FC236}">
                <a16:creationId xmlns:a16="http://schemas.microsoft.com/office/drawing/2014/main" id="{8F58FFFA-8CCB-42BD-B5BE-C2D4FEFB55C5}"/>
              </a:ext>
            </a:extLst>
          </p:cNvPr>
          <p:cNvSpPr/>
          <p:nvPr/>
        </p:nvSpPr>
        <p:spPr>
          <a:xfrm>
            <a:off x="7203785" y="1835865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E8414651-C455-46E2-926C-9057CA43DFFB}"/>
              </a:ext>
            </a:extLst>
          </p:cNvPr>
          <p:cNvSpPr txBox="1"/>
          <p:nvPr/>
        </p:nvSpPr>
        <p:spPr>
          <a:xfrm>
            <a:off x="7795967" y="2634647"/>
            <a:ext cx="12618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M(m1,m2,m3)</a:t>
            </a:r>
            <a:endParaRPr lang="zh-CN" altLang="en-US" sz="1400" dirty="0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B0464A22-1FF0-4C30-8B08-F8D486983BF2}"/>
              </a:ext>
            </a:extLst>
          </p:cNvPr>
          <p:cNvSpPr txBox="1"/>
          <p:nvPr/>
        </p:nvSpPr>
        <p:spPr>
          <a:xfrm>
            <a:off x="7201163" y="1560045"/>
            <a:ext cx="7505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O(</a:t>
            </a:r>
            <a:r>
              <a:rPr lang="en-US" altLang="zh-CN" sz="1400" dirty="0" err="1"/>
              <a:t>x,y,z</a:t>
            </a:r>
            <a:r>
              <a:rPr lang="en-US" altLang="zh-CN" sz="1400" dirty="0"/>
              <a:t>)</a:t>
            </a:r>
            <a:endParaRPr lang="zh-CN" altLang="en-US" sz="1400" dirty="0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49A52972-ECB7-489D-AA06-77830AD06CA3}"/>
              </a:ext>
            </a:extLst>
          </p:cNvPr>
          <p:cNvSpPr txBox="1"/>
          <p:nvPr/>
        </p:nvSpPr>
        <p:spPr>
          <a:xfrm>
            <a:off x="6581099" y="691318"/>
            <a:ext cx="10150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V(v1,v2,v3)</a:t>
            </a:r>
            <a:endParaRPr lang="zh-CN" altLang="en-US" sz="1400" dirty="0"/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2A99DDA3-EF61-4D68-86EF-7C287C450F64}"/>
              </a:ext>
            </a:extLst>
          </p:cNvPr>
          <p:cNvSpPr/>
          <p:nvPr/>
        </p:nvSpPr>
        <p:spPr>
          <a:xfrm>
            <a:off x="6729440" y="211590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41AA07CB-D474-4899-9C77-F2B6E6E64BDB}"/>
              </a:ext>
            </a:extLst>
          </p:cNvPr>
          <p:cNvSpPr txBox="1"/>
          <p:nvPr/>
        </p:nvSpPr>
        <p:spPr>
          <a:xfrm>
            <a:off x="6382181" y="2138759"/>
            <a:ext cx="10615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P(p1,p2,p3)</a:t>
            </a:r>
            <a:endParaRPr lang="zh-CN" altLang="en-US" sz="1400" dirty="0"/>
          </a:p>
        </p:txBody>
      </p: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A93AEAFA-CD56-48B0-B216-529D0AEB6490}"/>
              </a:ext>
            </a:extLst>
          </p:cNvPr>
          <p:cNvCxnSpPr>
            <a:cxnSpLocks/>
          </p:cNvCxnSpPr>
          <p:nvPr/>
        </p:nvCxnSpPr>
        <p:spPr>
          <a:xfrm flipH="1" flipV="1">
            <a:off x="6739784" y="1713933"/>
            <a:ext cx="12515" cy="4095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本框 39">
            <a:extLst>
              <a:ext uri="{FF2B5EF4-FFF2-40B4-BE49-F238E27FC236}">
                <a16:creationId xmlns:a16="http://schemas.microsoft.com/office/drawing/2014/main" id="{B9A4DE4C-AD0E-43E2-8189-CE7AD6FC2AFE}"/>
              </a:ext>
            </a:extLst>
          </p:cNvPr>
          <p:cNvSpPr txBox="1"/>
          <p:nvPr/>
        </p:nvSpPr>
        <p:spPr>
          <a:xfrm>
            <a:off x="5603004" y="1497680"/>
            <a:ext cx="10839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N(n1,n2,n3)</a:t>
            </a:r>
            <a:endParaRPr lang="zh-CN" altLang="en-US" sz="1400" dirty="0"/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1C2DE82D-EB4C-4B79-A1B3-300D512D0634}"/>
              </a:ext>
            </a:extLst>
          </p:cNvPr>
          <p:cNvSpPr txBox="1"/>
          <p:nvPr/>
        </p:nvSpPr>
        <p:spPr>
          <a:xfrm>
            <a:off x="6370308" y="34290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731CD22E-CCE1-4A58-AEE9-578B28BA3A2D}"/>
              </a:ext>
            </a:extLst>
          </p:cNvPr>
          <p:cNvSpPr txBox="1"/>
          <p:nvPr/>
        </p:nvSpPr>
        <p:spPr>
          <a:xfrm>
            <a:off x="8815249" y="974460"/>
            <a:ext cx="29691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向量过</a:t>
            </a:r>
            <a:r>
              <a:rPr lang="en-US" altLang="zh-CN" sz="1400" dirty="0"/>
              <a:t>M,N</a:t>
            </a:r>
            <a:r>
              <a:rPr lang="zh-CN" altLang="en-US" sz="1400" dirty="0"/>
              <a:t>两点，平面过点</a:t>
            </a:r>
            <a:r>
              <a:rPr lang="en-US" altLang="zh-CN" sz="1400" dirty="0"/>
              <a:t>P</a:t>
            </a:r>
            <a:r>
              <a:rPr lang="zh-CN" altLang="en-US" sz="1400" dirty="0"/>
              <a:t>，法向量</a:t>
            </a:r>
            <a:r>
              <a:rPr lang="en-US" altLang="zh-CN" sz="1400" dirty="0"/>
              <a:t>N</a:t>
            </a:r>
            <a:r>
              <a:rPr lang="zh-CN" altLang="en-US" sz="1400" dirty="0"/>
              <a:t>，求交点</a:t>
            </a:r>
            <a:r>
              <a:rPr lang="en-US" altLang="zh-CN" sz="1400" dirty="0"/>
              <a:t>O</a:t>
            </a:r>
            <a:endParaRPr lang="zh-CN" altLang="en-US" sz="1400" dirty="0"/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1908A497-C949-46ED-BB2C-1B07974E2791}"/>
              </a:ext>
            </a:extLst>
          </p:cNvPr>
          <p:cNvSpPr txBox="1"/>
          <p:nvPr/>
        </p:nvSpPr>
        <p:spPr>
          <a:xfrm>
            <a:off x="5860847" y="3240323"/>
            <a:ext cx="188703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直线方程</a:t>
            </a:r>
            <a:endParaRPr lang="fr-FR" altLang="zh-CN" b="0" i="0" dirty="0">
              <a:solidFill>
                <a:srgbClr val="4D4D4D"/>
              </a:solidFill>
              <a:effectLst/>
              <a:latin typeface="-apple-system"/>
            </a:endParaRPr>
          </a:p>
          <a:p>
            <a:pPr algn="l"/>
            <a:r>
              <a:rPr lang="fr-FR" altLang="zh-CN" b="0" i="0" dirty="0">
                <a:solidFill>
                  <a:srgbClr val="4D4D4D"/>
                </a:solidFill>
                <a:effectLst/>
                <a:latin typeface="-apple-system"/>
              </a:rPr>
              <a:t>x = m1+ v1 * t</a:t>
            </a:r>
          </a:p>
          <a:p>
            <a:pPr algn="l"/>
            <a:r>
              <a:rPr lang="fr-FR" altLang="zh-CN" b="0" i="0" dirty="0">
                <a:solidFill>
                  <a:srgbClr val="4D4D4D"/>
                </a:solidFill>
                <a:effectLst/>
                <a:latin typeface="-apple-system"/>
              </a:rPr>
              <a:t>y = m2+ v2 * t </a:t>
            </a:r>
          </a:p>
          <a:p>
            <a:pPr algn="l"/>
            <a:r>
              <a:rPr lang="fr-FR" altLang="zh-CN" b="0" i="0" dirty="0">
                <a:solidFill>
                  <a:srgbClr val="4D4D4D"/>
                </a:solidFill>
                <a:effectLst/>
                <a:latin typeface="-apple-system"/>
              </a:rPr>
              <a:t>z = m3+ v3 * t</a:t>
            </a: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D81EA43D-EF3C-4E64-BD1A-10EA4C2D9A09}"/>
              </a:ext>
            </a:extLst>
          </p:cNvPr>
          <p:cNvSpPr txBox="1"/>
          <p:nvPr/>
        </p:nvSpPr>
        <p:spPr>
          <a:xfrm>
            <a:off x="7714379" y="3194156"/>
            <a:ext cx="440771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点向式平面方程</a:t>
            </a:r>
            <a:endParaRPr lang="pt-BR" altLang="zh-CN" b="0" i="0" dirty="0">
              <a:solidFill>
                <a:srgbClr val="4D4D4D"/>
              </a:solidFill>
              <a:effectLst/>
              <a:latin typeface="-apple-system"/>
            </a:endParaRPr>
          </a:p>
          <a:p>
            <a:r>
              <a:rPr lang="pt-BR" altLang="zh-CN" dirty="0">
                <a:solidFill>
                  <a:srgbClr val="4D4D4D"/>
                </a:solidFill>
                <a:latin typeface="-apple-system"/>
              </a:rPr>
              <a:t>n</a:t>
            </a:r>
            <a:r>
              <a:rPr lang="pt-BR" altLang="zh-CN" b="0" i="0" dirty="0">
                <a:solidFill>
                  <a:srgbClr val="4D4D4D"/>
                </a:solidFill>
                <a:effectLst/>
                <a:latin typeface="-apple-system"/>
              </a:rPr>
              <a:t>1 * (x – p1) + n2 * (y – p2) + n3 * (z – p3) = 0 </a:t>
            </a:r>
            <a:endParaRPr lang="zh-CN" altLang="en-US" dirty="0"/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E0C8FB13-8529-4E05-8417-4000BF0B0F34}"/>
              </a:ext>
            </a:extLst>
          </p:cNvPr>
          <p:cNvCxnSpPr>
            <a:cxnSpLocks/>
          </p:cNvCxnSpPr>
          <p:nvPr/>
        </p:nvCxnSpPr>
        <p:spPr>
          <a:xfrm>
            <a:off x="5246703" y="4440652"/>
            <a:ext cx="687538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5A7C06EE-BA48-4001-9DC0-1C98E27081E6}"/>
              </a:ext>
            </a:extLst>
          </p:cNvPr>
          <p:cNvCxnSpPr>
            <a:cxnSpLocks/>
          </p:cNvCxnSpPr>
          <p:nvPr/>
        </p:nvCxnSpPr>
        <p:spPr>
          <a:xfrm>
            <a:off x="358626" y="4785891"/>
            <a:ext cx="8867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箭头连接符 42">
            <a:extLst>
              <a:ext uri="{FF2B5EF4-FFF2-40B4-BE49-F238E27FC236}">
                <a16:creationId xmlns:a16="http://schemas.microsoft.com/office/drawing/2014/main" id="{04E223B1-ED0C-430B-8449-CFC5743B0375}"/>
              </a:ext>
            </a:extLst>
          </p:cNvPr>
          <p:cNvCxnSpPr>
            <a:cxnSpLocks/>
          </p:cNvCxnSpPr>
          <p:nvPr/>
        </p:nvCxnSpPr>
        <p:spPr>
          <a:xfrm>
            <a:off x="556269" y="4619203"/>
            <a:ext cx="8867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箭头连接符 44">
            <a:extLst>
              <a:ext uri="{FF2B5EF4-FFF2-40B4-BE49-F238E27FC236}">
                <a16:creationId xmlns:a16="http://schemas.microsoft.com/office/drawing/2014/main" id="{66334347-9E1B-49B4-95E5-714B92129BE2}"/>
              </a:ext>
            </a:extLst>
          </p:cNvPr>
          <p:cNvCxnSpPr>
            <a:cxnSpLocks/>
          </p:cNvCxnSpPr>
          <p:nvPr/>
        </p:nvCxnSpPr>
        <p:spPr>
          <a:xfrm flipV="1">
            <a:off x="358625" y="4071320"/>
            <a:ext cx="0" cy="7145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箭头连接符 46">
            <a:extLst>
              <a:ext uri="{FF2B5EF4-FFF2-40B4-BE49-F238E27FC236}">
                <a16:creationId xmlns:a16="http://schemas.microsoft.com/office/drawing/2014/main" id="{43BD6FD9-8217-4D4E-A737-E473AC5B1A2D}"/>
              </a:ext>
            </a:extLst>
          </p:cNvPr>
          <p:cNvCxnSpPr>
            <a:cxnSpLocks/>
          </p:cNvCxnSpPr>
          <p:nvPr/>
        </p:nvCxnSpPr>
        <p:spPr>
          <a:xfrm flipV="1">
            <a:off x="560087" y="3904632"/>
            <a:ext cx="0" cy="7145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>
            <a:extLst>
              <a:ext uri="{FF2B5EF4-FFF2-40B4-BE49-F238E27FC236}">
                <a16:creationId xmlns:a16="http://schemas.microsoft.com/office/drawing/2014/main" id="{EC015501-F266-432C-96CC-0CA2EDC54B5A}"/>
              </a:ext>
            </a:extLst>
          </p:cNvPr>
          <p:cNvSpPr txBox="1"/>
          <p:nvPr/>
        </p:nvSpPr>
        <p:spPr>
          <a:xfrm>
            <a:off x="1480010" y="441655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4363123A-5828-46C7-9276-E527CD0C7558}"/>
              </a:ext>
            </a:extLst>
          </p:cNvPr>
          <p:cNvSpPr txBox="1"/>
          <p:nvPr/>
        </p:nvSpPr>
        <p:spPr>
          <a:xfrm>
            <a:off x="1245394" y="466112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49" name="椭圆 48">
            <a:extLst>
              <a:ext uri="{FF2B5EF4-FFF2-40B4-BE49-F238E27FC236}">
                <a16:creationId xmlns:a16="http://schemas.microsoft.com/office/drawing/2014/main" id="{87C5C488-C3F5-43E0-9D87-C4BC2C8183BF}"/>
              </a:ext>
            </a:extLst>
          </p:cNvPr>
          <p:cNvSpPr/>
          <p:nvPr/>
        </p:nvSpPr>
        <p:spPr>
          <a:xfrm>
            <a:off x="771844" y="4394933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B33C1DD8-CC35-4D01-9590-FE3EACBD8D78}"/>
              </a:ext>
            </a:extLst>
          </p:cNvPr>
          <p:cNvSpPr txBox="1"/>
          <p:nvPr/>
        </p:nvSpPr>
        <p:spPr>
          <a:xfrm>
            <a:off x="1007644" y="3803682"/>
            <a:ext cx="1441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b="1" dirty="0"/>
              <a:t>坐标系变换矩阵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1" name="文本框 50">
                <a:extLst>
                  <a:ext uri="{FF2B5EF4-FFF2-40B4-BE49-F238E27FC236}">
                    <a16:creationId xmlns:a16="http://schemas.microsoft.com/office/drawing/2014/main" id="{803524A9-0326-4CB1-A63C-73DB04431122}"/>
                  </a:ext>
                </a:extLst>
              </p:cNvPr>
              <p:cNvSpPr txBox="1"/>
              <p:nvPr/>
            </p:nvSpPr>
            <p:spPr>
              <a:xfrm>
                <a:off x="203011" y="5109368"/>
                <a:ext cx="2887329" cy="8947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dirty="0"/>
                  <a:t>1</a:t>
                </a:r>
                <a:r>
                  <a:rPr lang="zh-CN" altLang="en-US" sz="1400" dirty="0"/>
                  <a:t>坐标系下的坐标变换到</a:t>
                </a:r>
                <a:r>
                  <a:rPr lang="en-US" altLang="zh-CN" sz="1400" dirty="0"/>
                  <a:t>2</a:t>
                </a:r>
                <a:r>
                  <a:rPr lang="zh-CN" altLang="en-US" sz="1400" dirty="0"/>
                  <a:t>坐标系下</a:t>
                </a:r>
                <a:endParaRPr lang="en-US" altLang="zh-CN" sz="1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1400" dirty="0"/>
              </a:p>
            </p:txBody>
          </p:sp>
        </mc:Choice>
        <mc:Fallback>
          <p:sp>
            <p:nvSpPr>
              <p:cNvPr id="51" name="文本框 50">
                <a:extLst>
                  <a:ext uri="{FF2B5EF4-FFF2-40B4-BE49-F238E27FC236}">
                    <a16:creationId xmlns:a16="http://schemas.microsoft.com/office/drawing/2014/main" id="{803524A9-0326-4CB1-A63C-73DB044311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011" y="5109368"/>
                <a:ext cx="2887329" cy="894732"/>
              </a:xfrm>
              <a:prstGeom prst="rect">
                <a:avLst/>
              </a:prstGeom>
              <a:blipFill>
                <a:blip r:embed="rId3"/>
                <a:stretch>
                  <a:fillRect l="-633" t="-13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直接连接符 52">
            <a:extLst>
              <a:ext uri="{FF2B5EF4-FFF2-40B4-BE49-F238E27FC236}">
                <a16:creationId xmlns:a16="http://schemas.microsoft.com/office/drawing/2014/main" id="{1926D674-861F-4166-96E0-62AB26421A38}"/>
              </a:ext>
            </a:extLst>
          </p:cNvPr>
          <p:cNvCxnSpPr/>
          <p:nvPr/>
        </p:nvCxnSpPr>
        <p:spPr>
          <a:xfrm>
            <a:off x="3090340" y="3798332"/>
            <a:ext cx="0" cy="29358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E14D1FCD-D106-4427-B4CF-14C5F86490FD}"/>
              </a:ext>
            </a:extLst>
          </p:cNvPr>
          <p:cNvSpPr txBox="1"/>
          <p:nvPr/>
        </p:nvSpPr>
        <p:spPr>
          <a:xfrm>
            <a:off x="3580471" y="412579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相移法</a:t>
            </a:r>
          </a:p>
        </p:txBody>
      </p: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8085AFCF-C4AA-4465-A9DD-127E39A383D1}"/>
              </a:ext>
            </a:extLst>
          </p:cNvPr>
          <p:cNvCxnSpPr>
            <a:cxnSpLocks/>
          </p:cNvCxnSpPr>
          <p:nvPr/>
        </p:nvCxnSpPr>
        <p:spPr>
          <a:xfrm>
            <a:off x="3736818" y="6046787"/>
            <a:ext cx="151508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箭头连接符 51">
            <a:extLst>
              <a:ext uri="{FF2B5EF4-FFF2-40B4-BE49-F238E27FC236}">
                <a16:creationId xmlns:a16="http://schemas.microsoft.com/office/drawing/2014/main" id="{7097E225-26E2-4D56-839D-5450BC3E12D9}"/>
              </a:ext>
            </a:extLst>
          </p:cNvPr>
          <p:cNvCxnSpPr>
            <a:cxnSpLocks/>
          </p:cNvCxnSpPr>
          <p:nvPr/>
        </p:nvCxnSpPr>
        <p:spPr>
          <a:xfrm flipV="1">
            <a:off x="3736818" y="5219700"/>
            <a:ext cx="0" cy="16383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07742B86-77C9-4D7E-9EFF-0E8C8FA35389}"/>
              </a:ext>
            </a:extLst>
          </p:cNvPr>
          <p:cNvCxnSpPr/>
          <p:nvPr/>
        </p:nvCxnSpPr>
        <p:spPr>
          <a:xfrm flipV="1">
            <a:off x="3744905" y="6048375"/>
            <a:ext cx="358932" cy="381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文本框 56">
            <a:extLst>
              <a:ext uri="{FF2B5EF4-FFF2-40B4-BE49-F238E27FC236}">
                <a16:creationId xmlns:a16="http://schemas.microsoft.com/office/drawing/2014/main" id="{6D652891-32A2-4DCE-B734-00AFB42D3799}"/>
              </a:ext>
            </a:extLst>
          </p:cNvPr>
          <p:cNvSpPr txBox="1"/>
          <p:nvPr/>
        </p:nvSpPr>
        <p:spPr>
          <a:xfrm>
            <a:off x="5603004" y="4831921"/>
            <a:ext cx="59066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2018 </a:t>
            </a:r>
            <a:r>
              <a:rPr lang="zh-CN" altLang="en-US" dirty="0"/>
              <a:t>相移法综述论文中公式与条纹图案不符</a:t>
            </a:r>
            <a:r>
              <a:rPr lang="en-US" altLang="zh-CN" dirty="0"/>
              <a:t>(</a:t>
            </a:r>
            <a:r>
              <a:rPr lang="zh-CN" altLang="en-US" dirty="0"/>
              <a:t>起始点</a:t>
            </a:r>
            <a:r>
              <a:rPr lang="en-US" altLang="zh-CN" dirty="0"/>
              <a:t>),</a:t>
            </a:r>
            <a:r>
              <a:rPr lang="zh-CN" altLang="en-US" dirty="0"/>
              <a:t>左图为代码中所用</a:t>
            </a:r>
            <a:r>
              <a:rPr lang="en-US" altLang="zh-CN" dirty="0"/>
              <a:t>(</a:t>
            </a:r>
            <a:r>
              <a:rPr lang="zh-CN" altLang="en-US" dirty="0"/>
              <a:t>用论文图，与公式不同</a:t>
            </a:r>
            <a:r>
              <a:rPr lang="en-US" altLang="zh-CN" dirty="0"/>
              <a:t>(</a:t>
            </a:r>
            <a:r>
              <a:rPr lang="zh-CN" altLang="en-US" dirty="0"/>
              <a:t>相位多减个</a:t>
            </a:r>
            <a:r>
              <a:rPr lang="en-US" altLang="zh-CN" dirty="0"/>
              <a:t>pi))</a:t>
            </a:r>
            <a:endParaRPr lang="zh-CN" altLang="en-US" dirty="0"/>
          </a:p>
        </p:txBody>
      </p:sp>
      <p:cxnSp>
        <p:nvCxnSpPr>
          <p:cNvPr id="55" name="直接连接符 54">
            <a:extLst>
              <a:ext uri="{FF2B5EF4-FFF2-40B4-BE49-F238E27FC236}">
                <a16:creationId xmlns:a16="http://schemas.microsoft.com/office/drawing/2014/main" id="{8CE6CBEE-36B0-43B0-82DD-E49461AEEB29}"/>
              </a:ext>
            </a:extLst>
          </p:cNvPr>
          <p:cNvCxnSpPr/>
          <p:nvPr/>
        </p:nvCxnSpPr>
        <p:spPr>
          <a:xfrm flipV="1">
            <a:off x="4103653" y="5666582"/>
            <a:ext cx="358932" cy="381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连接符 55">
            <a:extLst>
              <a:ext uri="{FF2B5EF4-FFF2-40B4-BE49-F238E27FC236}">
                <a16:creationId xmlns:a16="http://schemas.microsoft.com/office/drawing/2014/main" id="{96DDBA60-2973-490C-B1BB-536574B013B2}"/>
              </a:ext>
            </a:extLst>
          </p:cNvPr>
          <p:cNvCxnSpPr>
            <a:cxnSpLocks/>
          </p:cNvCxnSpPr>
          <p:nvPr/>
        </p:nvCxnSpPr>
        <p:spPr>
          <a:xfrm flipV="1">
            <a:off x="4460015" y="5708471"/>
            <a:ext cx="665051" cy="7201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27806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 25">
            <a:extLst>
              <a:ext uri="{FF2B5EF4-FFF2-40B4-BE49-F238E27FC236}">
                <a16:creationId xmlns:a16="http://schemas.microsoft.com/office/drawing/2014/main" id="{48814E8D-F464-48FE-8BC3-B098B9244B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6674" y="45105"/>
            <a:ext cx="2852031" cy="1604268"/>
          </a:xfrm>
          <a:prstGeom prst="rect">
            <a:avLst/>
          </a:prstGeom>
        </p:spPr>
      </p:pic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9B566BEA-01A2-43EF-AE31-CD794E7D610B}"/>
              </a:ext>
            </a:extLst>
          </p:cNvPr>
          <p:cNvCxnSpPr>
            <a:cxnSpLocks/>
          </p:cNvCxnSpPr>
          <p:nvPr/>
        </p:nvCxnSpPr>
        <p:spPr>
          <a:xfrm flipV="1">
            <a:off x="630315" y="443884"/>
            <a:ext cx="1749409" cy="88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B647D5B5-EA75-4BF1-B3BD-7D558EB56C35}"/>
              </a:ext>
            </a:extLst>
          </p:cNvPr>
          <p:cNvCxnSpPr/>
          <p:nvPr/>
        </p:nvCxnSpPr>
        <p:spPr>
          <a:xfrm>
            <a:off x="630315" y="452761"/>
            <a:ext cx="0" cy="17755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1FC751BB-B88C-4DD5-AEE5-3AD43DC455B7}"/>
              </a:ext>
            </a:extLst>
          </p:cNvPr>
          <p:cNvSpPr txBox="1"/>
          <p:nvPr/>
        </p:nvSpPr>
        <p:spPr>
          <a:xfrm>
            <a:off x="2379724" y="259218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X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C1B2C11-306B-42B1-9C87-9B930F4F34FB}"/>
              </a:ext>
            </a:extLst>
          </p:cNvPr>
          <p:cNvSpPr txBox="1"/>
          <p:nvPr/>
        </p:nvSpPr>
        <p:spPr>
          <a:xfrm>
            <a:off x="471457" y="2266528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Y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D8FA8DE-88FE-4A0E-82C4-DAD5DB74A20F}"/>
              </a:ext>
            </a:extLst>
          </p:cNvPr>
          <p:cNvSpPr txBox="1"/>
          <p:nvPr/>
        </p:nvSpPr>
        <p:spPr>
          <a:xfrm>
            <a:off x="228763" y="74552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屏幕坐标系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C7EBC5C-8D51-4F0A-8BA4-0058995CF29A}"/>
              </a:ext>
            </a:extLst>
          </p:cNvPr>
          <p:cNvSpPr txBox="1"/>
          <p:nvPr/>
        </p:nvSpPr>
        <p:spPr>
          <a:xfrm>
            <a:off x="2849181" y="186632"/>
            <a:ext cx="731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width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6975629-BCA7-4442-BC42-839FE2291AB8}"/>
              </a:ext>
            </a:extLst>
          </p:cNvPr>
          <p:cNvSpPr txBox="1"/>
          <p:nvPr/>
        </p:nvSpPr>
        <p:spPr>
          <a:xfrm>
            <a:off x="80874" y="2635860"/>
            <a:ext cx="81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height</a:t>
            </a:r>
            <a:endParaRPr lang="zh-CN" altLang="en-US" dirty="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8D8AC0B4-67AE-4181-B44C-1B7F753D8B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469" y="554192"/>
            <a:ext cx="1417514" cy="1440828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54295C1D-FD04-4971-A8B7-4AE12F5E35C6}"/>
              </a:ext>
            </a:extLst>
          </p:cNvPr>
          <p:cNvSpPr txBox="1"/>
          <p:nvPr/>
        </p:nvSpPr>
        <p:spPr>
          <a:xfrm>
            <a:off x="3794371" y="180405"/>
            <a:ext cx="2912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笔记本屏幕：</a:t>
            </a:r>
            <a:r>
              <a:rPr lang="en-US" altLang="zh-CN" dirty="0"/>
              <a:t>15.6</a:t>
            </a:r>
            <a:r>
              <a:rPr lang="zh-CN" altLang="en-US" dirty="0"/>
              <a:t>寸，</a:t>
            </a:r>
            <a:r>
              <a:rPr lang="en-US" altLang="zh-CN" dirty="0"/>
              <a:t>16:9</a:t>
            </a:r>
            <a:endParaRPr lang="zh-CN" altLang="en-US" dirty="0"/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DBB4E2EA-6DCA-4E79-A693-DFA8D993D40F}"/>
              </a:ext>
            </a:extLst>
          </p:cNvPr>
          <p:cNvCxnSpPr>
            <a:cxnSpLocks/>
          </p:cNvCxnSpPr>
          <p:nvPr/>
        </p:nvCxnSpPr>
        <p:spPr>
          <a:xfrm>
            <a:off x="3766657" y="0"/>
            <a:ext cx="0" cy="43618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31ABAE8A-83AE-4352-8461-81A7F80FC593}"/>
              </a:ext>
            </a:extLst>
          </p:cNvPr>
          <p:cNvCxnSpPr>
            <a:cxnSpLocks/>
          </p:cNvCxnSpPr>
          <p:nvPr/>
        </p:nvCxnSpPr>
        <p:spPr>
          <a:xfrm flipH="1">
            <a:off x="0" y="3005192"/>
            <a:ext cx="376665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780D0426-5006-4E04-8C78-57E36032C97A}"/>
              </a:ext>
            </a:extLst>
          </p:cNvPr>
          <p:cNvSpPr txBox="1"/>
          <p:nvPr/>
        </p:nvSpPr>
        <p:spPr>
          <a:xfrm>
            <a:off x="3858499" y="554192"/>
            <a:ext cx="1798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 inch=25.4 mm</a:t>
            </a:r>
            <a:endParaRPr lang="zh-CN" altLang="en-US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78DDFDC3-3E42-4095-9AFC-2BE76A0B7686}"/>
              </a:ext>
            </a:extLst>
          </p:cNvPr>
          <p:cNvSpPr txBox="1"/>
          <p:nvPr/>
        </p:nvSpPr>
        <p:spPr>
          <a:xfrm>
            <a:off x="3858499" y="915870"/>
            <a:ext cx="269817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345.35309mm</a:t>
            </a:r>
          </a:p>
          <a:p>
            <a:r>
              <a:rPr lang="en-US" altLang="zh-CN" dirty="0"/>
              <a:t>194.26111359</a:t>
            </a:r>
          </a:p>
          <a:p>
            <a:endParaRPr lang="en-US" altLang="zh-CN" dirty="0"/>
          </a:p>
          <a:p>
            <a:r>
              <a:rPr lang="zh-CN" altLang="en-US" dirty="0"/>
              <a:t>像素边长</a:t>
            </a:r>
            <a:r>
              <a:rPr lang="en-US" altLang="zh-CN" dirty="0"/>
              <a:t>: 0.1798714 mm</a:t>
            </a:r>
            <a:endParaRPr lang="zh-CN" altLang="en-US" dirty="0"/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82731DD7-579F-41B2-81B6-63889276DDDD}"/>
              </a:ext>
            </a:extLst>
          </p:cNvPr>
          <p:cNvCxnSpPr>
            <a:cxnSpLocks/>
          </p:cNvCxnSpPr>
          <p:nvPr/>
        </p:nvCxnSpPr>
        <p:spPr>
          <a:xfrm>
            <a:off x="3780514" y="2228295"/>
            <a:ext cx="841148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>
            <a:extLst>
              <a:ext uri="{FF2B5EF4-FFF2-40B4-BE49-F238E27FC236}">
                <a16:creationId xmlns:a16="http://schemas.microsoft.com/office/drawing/2014/main" id="{31D6ACFC-98EF-4274-8212-6012751E31F7}"/>
              </a:ext>
            </a:extLst>
          </p:cNvPr>
          <p:cNvSpPr txBox="1"/>
          <p:nvPr/>
        </p:nvSpPr>
        <p:spPr>
          <a:xfrm>
            <a:off x="6148262" y="1282269"/>
            <a:ext cx="2844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标定板尺寸：</a:t>
            </a:r>
            <a:r>
              <a:rPr lang="en-US" altLang="zh-CN" dirty="0"/>
              <a:t>60</a:t>
            </a:r>
            <a:r>
              <a:rPr lang="zh-CN" altLang="en-US" dirty="0"/>
              <a:t>像素，</a:t>
            </a:r>
            <a:r>
              <a:rPr lang="en-US" altLang="zh-CN" dirty="0"/>
              <a:t>6*6</a:t>
            </a:r>
            <a:endParaRPr lang="zh-CN" altLang="en-US" dirty="0"/>
          </a:p>
        </p:txBody>
      </p: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8EE0B853-F0DA-4A12-80BE-E6831B9F9157}"/>
              </a:ext>
            </a:extLst>
          </p:cNvPr>
          <p:cNvCxnSpPr>
            <a:cxnSpLocks/>
          </p:cNvCxnSpPr>
          <p:nvPr/>
        </p:nvCxnSpPr>
        <p:spPr>
          <a:xfrm flipH="1" flipV="1">
            <a:off x="7228606" y="405706"/>
            <a:ext cx="532532" cy="108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D8063CD1-BA86-4AAA-86F7-4F3830175773}"/>
              </a:ext>
            </a:extLst>
          </p:cNvPr>
          <p:cNvCxnSpPr>
            <a:cxnSpLocks/>
          </p:cNvCxnSpPr>
          <p:nvPr/>
        </p:nvCxnSpPr>
        <p:spPr>
          <a:xfrm>
            <a:off x="7761138" y="416508"/>
            <a:ext cx="0" cy="5339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框 31">
            <a:extLst>
              <a:ext uri="{FF2B5EF4-FFF2-40B4-BE49-F238E27FC236}">
                <a16:creationId xmlns:a16="http://schemas.microsoft.com/office/drawing/2014/main" id="{262FAB3F-C366-4BD2-91E6-BF33CD6D0F81}"/>
              </a:ext>
            </a:extLst>
          </p:cNvPr>
          <p:cNvSpPr txBox="1"/>
          <p:nvPr/>
        </p:nvSpPr>
        <p:spPr>
          <a:xfrm>
            <a:off x="6952002" y="231842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X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52A98897-D21A-48BE-B871-8E7EBCC5E305}"/>
              </a:ext>
            </a:extLst>
          </p:cNvPr>
          <p:cNvSpPr txBox="1"/>
          <p:nvPr/>
        </p:nvSpPr>
        <p:spPr>
          <a:xfrm>
            <a:off x="7627404" y="962815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Y</a:t>
            </a:r>
          </a:p>
        </p:txBody>
      </p:sp>
      <p:pic>
        <p:nvPicPr>
          <p:cNvPr id="41" name="图片 40">
            <a:extLst>
              <a:ext uri="{FF2B5EF4-FFF2-40B4-BE49-F238E27FC236}">
                <a16:creationId xmlns:a16="http://schemas.microsoft.com/office/drawing/2014/main" id="{9643C0C7-35C7-4F53-A1E9-A9EC2E9485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23037" y="-1109"/>
            <a:ext cx="2588954" cy="1996129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80D2807C-86F0-4697-A369-1979E1401494}"/>
              </a:ext>
            </a:extLst>
          </p:cNvPr>
          <p:cNvSpPr txBox="1"/>
          <p:nvPr/>
        </p:nvSpPr>
        <p:spPr>
          <a:xfrm>
            <a:off x="3879417" y="2381905"/>
            <a:ext cx="3095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小屏幕：</a:t>
            </a:r>
            <a:r>
              <a:rPr lang="en-US" altLang="zh-CN" dirty="0"/>
              <a:t>15.6</a:t>
            </a:r>
            <a:r>
              <a:rPr lang="zh-CN" altLang="en-US" dirty="0"/>
              <a:t>寸，</a:t>
            </a:r>
            <a:r>
              <a:rPr lang="en-US" altLang="zh-CN" dirty="0"/>
              <a:t>16:9</a:t>
            </a:r>
            <a:r>
              <a:rPr lang="zh-CN" altLang="en-US" dirty="0"/>
              <a:t>，同上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4D37AE64-F6B2-40C3-BBAB-176CF58AAA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2310" y="2266528"/>
            <a:ext cx="3118816" cy="1754334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910DE3FF-E05F-49C2-B837-7222A2E510F6}"/>
              </a:ext>
            </a:extLst>
          </p:cNvPr>
          <p:cNvSpPr txBox="1"/>
          <p:nvPr/>
        </p:nvSpPr>
        <p:spPr>
          <a:xfrm>
            <a:off x="3891602" y="2753198"/>
            <a:ext cx="410561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Marker</a:t>
            </a:r>
            <a:r>
              <a:rPr lang="zh-CN" altLang="en-US" dirty="0"/>
              <a:t>：</a:t>
            </a:r>
            <a:r>
              <a:rPr lang="en-US" altLang="zh-CN" dirty="0"/>
              <a:t>16</a:t>
            </a:r>
            <a:r>
              <a:rPr lang="zh-CN" altLang="en-US" dirty="0"/>
              <a:t>：</a:t>
            </a:r>
            <a:r>
              <a:rPr lang="en-US" altLang="zh-CN" dirty="0"/>
              <a:t>9</a:t>
            </a:r>
          </a:p>
          <a:p>
            <a:r>
              <a:rPr lang="en-US" altLang="zh-CN" dirty="0"/>
              <a:t>Marker length</a:t>
            </a:r>
            <a:r>
              <a:rPr lang="zh-CN" altLang="en-US" dirty="0"/>
              <a:t>：</a:t>
            </a:r>
            <a:r>
              <a:rPr lang="en-US" altLang="zh-CN" dirty="0"/>
              <a:t>96 pixel</a:t>
            </a:r>
          </a:p>
          <a:p>
            <a:r>
              <a:rPr lang="en-US" altLang="zh-CN" dirty="0"/>
              <a:t>Marker separation</a:t>
            </a:r>
            <a:r>
              <a:rPr lang="zh-CN" altLang="en-US" dirty="0"/>
              <a:t>：</a:t>
            </a:r>
            <a:r>
              <a:rPr lang="en-US" altLang="zh-CN" dirty="0"/>
              <a:t>16pixel</a:t>
            </a:r>
          </a:p>
          <a:p>
            <a:r>
              <a:rPr lang="zh-CN" altLang="en-US" dirty="0"/>
              <a:t>坐标系：左下角</a:t>
            </a:r>
            <a:endParaRPr lang="en-US" altLang="zh-CN" dirty="0"/>
          </a:p>
          <a:p>
            <a:r>
              <a:rPr lang="zh-CN" altLang="en-US" dirty="0"/>
              <a:t>离屏幕左下角：</a:t>
            </a:r>
            <a:r>
              <a:rPr lang="en-US" altLang="zh-CN" dirty="0"/>
              <a:t>x</a:t>
            </a:r>
            <a:r>
              <a:rPr lang="zh-CN" altLang="en-US" dirty="0"/>
              <a:t>方向</a:t>
            </a:r>
            <a:r>
              <a:rPr lang="en-US" altLang="zh-CN" dirty="0"/>
              <a:t>46pixel</a:t>
            </a:r>
            <a:r>
              <a:rPr lang="zh-CN" altLang="en-US" dirty="0"/>
              <a:t>，</a:t>
            </a:r>
            <a:r>
              <a:rPr lang="en-US" altLang="zh-CN" dirty="0"/>
              <a:t>y</a:t>
            </a:r>
            <a:r>
              <a:rPr lang="zh-CN" altLang="en-US" dirty="0"/>
              <a:t>方向</a:t>
            </a:r>
            <a:r>
              <a:rPr lang="en-US" altLang="zh-CN" dirty="0"/>
              <a:t>30</a:t>
            </a:r>
          </a:p>
        </p:txBody>
      </p: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F56A8C9F-1ABE-42E9-B005-CC66065CDC87}"/>
              </a:ext>
            </a:extLst>
          </p:cNvPr>
          <p:cNvCxnSpPr>
            <a:cxnSpLocks/>
          </p:cNvCxnSpPr>
          <p:nvPr/>
        </p:nvCxnSpPr>
        <p:spPr>
          <a:xfrm flipV="1">
            <a:off x="8860631" y="4168280"/>
            <a:ext cx="1749409" cy="88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33">
            <a:extLst>
              <a:ext uri="{FF2B5EF4-FFF2-40B4-BE49-F238E27FC236}">
                <a16:creationId xmlns:a16="http://schemas.microsoft.com/office/drawing/2014/main" id="{45936FCC-2FF0-41B8-8474-F786FC679607}"/>
              </a:ext>
            </a:extLst>
          </p:cNvPr>
          <p:cNvSpPr txBox="1"/>
          <p:nvPr/>
        </p:nvSpPr>
        <p:spPr>
          <a:xfrm>
            <a:off x="10741719" y="3992491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X</a:t>
            </a:r>
          </a:p>
        </p:txBody>
      </p:sp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818F1693-AB36-4CCA-90A3-0C728B95FCA9}"/>
              </a:ext>
            </a:extLst>
          </p:cNvPr>
          <p:cNvCxnSpPr>
            <a:cxnSpLocks/>
          </p:cNvCxnSpPr>
          <p:nvPr/>
        </p:nvCxnSpPr>
        <p:spPr>
          <a:xfrm flipV="1">
            <a:off x="8870100" y="2820526"/>
            <a:ext cx="0" cy="13655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>
            <a:extLst>
              <a:ext uri="{FF2B5EF4-FFF2-40B4-BE49-F238E27FC236}">
                <a16:creationId xmlns:a16="http://schemas.microsoft.com/office/drawing/2014/main" id="{5BC239A5-39CA-40E1-95CE-72F6E43891D4}"/>
              </a:ext>
            </a:extLst>
          </p:cNvPr>
          <p:cNvSpPr txBox="1"/>
          <p:nvPr/>
        </p:nvSpPr>
        <p:spPr>
          <a:xfrm>
            <a:off x="8681006" y="2442317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Y</a:t>
            </a:r>
          </a:p>
        </p:txBody>
      </p:sp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id="{12913711-382F-4F11-BD70-32948A2234FC}"/>
              </a:ext>
            </a:extLst>
          </p:cNvPr>
          <p:cNvCxnSpPr>
            <a:cxnSpLocks/>
          </p:cNvCxnSpPr>
          <p:nvPr/>
        </p:nvCxnSpPr>
        <p:spPr>
          <a:xfrm>
            <a:off x="3780514" y="4361823"/>
            <a:ext cx="841148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1050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1229</TotalTime>
  <Words>368</Words>
  <Application>Microsoft Office PowerPoint</Application>
  <PresentationFormat>宽屏</PresentationFormat>
  <Paragraphs>70</Paragraphs>
  <Slides>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</vt:i4>
      </vt:variant>
    </vt:vector>
  </HeadingPairs>
  <TitlesOfParts>
    <vt:vector size="13" baseType="lpstr">
      <vt:lpstr>-apple-system</vt:lpstr>
      <vt:lpstr>等线</vt:lpstr>
      <vt:lpstr>等线 Light</vt:lpstr>
      <vt:lpstr>宋体</vt:lpstr>
      <vt:lpstr>微软雅黑</vt:lpstr>
      <vt:lpstr>Arial</vt:lpstr>
      <vt:lpstr>Cambria Math</vt:lpstr>
      <vt:lpstr>Roboto</vt:lpstr>
      <vt:lpstr>Office 主题​​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马 天乐</dc:creator>
  <cp:lastModifiedBy>马 天乐</cp:lastModifiedBy>
  <cp:revision>27</cp:revision>
  <dcterms:created xsi:type="dcterms:W3CDTF">2022-04-11T07:16:32Z</dcterms:created>
  <dcterms:modified xsi:type="dcterms:W3CDTF">2022-04-26T02:50:54Z</dcterms:modified>
</cp:coreProperties>
</file>